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368" r:id="rId2"/>
    <p:sldId id="372" r:id="rId3"/>
    <p:sldId id="403" r:id="rId4"/>
    <p:sldId id="373" r:id="rId5"/>
    <p:sldId id="400" r:id="rId6"/>
    <p:sldId id="375" r:id="rId7"/>
    <p:sldId id="399" r:id="rId8"/>
    <p:sldId id="376" r:id="rId9"/>
    <p:sldId id="377" r:id="rId10"/>
    <p:sldId id="369" r:id="rId11"/>
    <p:sldId id="404" r:id="rId12"/>
    <p:sldId id="378" r:id="rId13"/>
    <p:sldId id="401" r:id="rId14"/>
    <p:sldId id="379" r:id="rId15"/>
    <p:sldId id="380" r:id="rId16"/>
    <p:sldId id="381" r:id="rId17"/>
    <p:sldId id="383" r:id="rId18"/>
    <p:sldId id="387" r:id="rId19"/>
    <p:sldId id="388" r:id="rId20"/>
    <p:sldId id="384" r:id="rId21"/>
    <p:sldId id="389" r:id="rId22"/>
    <p:sldId id="385" r:id="rId23"/>
    <p:sldId id="370" r:id="rId24"/>
    <p:sldId id="390" r:id="rId25"/>
    <p:sldId id="382" r:id="rId26"/>
    <p:sldId id="393" r:id="rId27"/>
    <p:sldId id="391" r:id="rId28"/>
    <p:sldId id="392" r:id="rId29"/>
    <p:sldId id="386" r:id="rId30"/>
    <p:sldId id="394" r:id="rId31"/>
    <p:sldId id="395" r:id="rId32"/>
    <p:sldId id="396" r:id="rId33"/>
    <p:sldId id="397" r:id="rId34"/>
    <p:sldId id="398" r:id="rId35"/>
    <p:sldId id="402" r:id="rId3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F52"/>
    <a:srgbClr val="E3A856"/>
    <a:srgbClr val="00487B"/>
    <a:srgbClr val="0072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90"/>
    <p:restoredTop sz="93098" autoAdjust="0"/>
  </p:normalViewPr>
  <p:slideViewPr>
    <p:cSldViewPr>
      <p:cViewPr varScale="1">
        <p:scale>
          <a:sx n="91" d="100"/>
          <a:sy n="91" d="100"/>
        </p:scale>
        <p:origin x="192" y="2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 smtClean="0">
                <a:latin typeface="Palatino Linotype"/>
                <a:ea typeface="+mn-ea"/>
                <a:cs typeface="Palatino Linotype"/>
              </a:defRPr>
            </a:lvl1pPr>
          </a:lstStyle>
          <a:p>
            <a:pPr>
              <a:defRPr/>
            </a:pPr>
            <a:r>
              <a:rPr lang="en-US"/>
              <a:t>Gerald R. Ford School of Public Policy</a:t>
            </a:r>
          </a:p>
          <a:p>
            <a:pPr>
              <a:defRPr/>
            </a:pPr>
            <a:r>
              <a:rPr lang="en-US"/>
              <a:t>University of Michigan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latin typeface="Palatino Linotype" pitchFamily="16" charset="0"/>
                <a:ea typeface="Palatino Linotype" pitchFamily="16" charset="0"/>
                <a:cs typeface="Palatino Linotype" pitchFamily="16" charset="0"/>
              </a:defRPr>
            </a:lvl1pPr>
          </a:lstStyle>
          <a:p>
            <a:fld id="{4AA66347-1705-604F-BA79-6BEC32AA6CF3}" type="datetimeFigureOut">
              <a:rPr lang="en-US"/>
              <a:pPr/>
              <a:t>5/16/19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>
                <a:latin typeface="Palatino Linotype"/>
                <a:ea typeface="+mn-ea"/>
                <a:cs typeface="Palatino Linotype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latin typeface="Palatino Linotype" pitchFamily="16" charset="0"/>
                <a:ea typeface="Palatino Linotype" pitchFamily="16" charset="0"/>
                <a:cs typeface="Palatino Linotype" pitchFamily="16" charset="0"/>
              </a:defRPr>
            </a:lvl1pPr>
          </a:lstStyle>
          <a:p>
            <a:fld id="{5E9AA51F-A2E3-9341-B2CB-1728D4E505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3158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 smtClean="0">
                <a:latin typeface="Palatino Linotype"/>
                <a:ea typeface="+mn-ea"/>
                <a:cs typeface="Palatino Linotype"/>
              </a:defRPr>
            </a:lvl1pPr>
          </a:lstStyle>
          <a:p>
            <a:pPr>
              <a:defRPr/>
            </a:pPr>
            <a:r>
              <a:rPr lang="en-US"/>
              <a:t>Gerald R. Ford School of Public Policy</a:t>
            </a:r>
          </a:p>
          <a:p>
            <a:pPr>
              <a:defRPr/>
            </a:pPr>
            <a:r>
              <a:rPr lang="en-US"/>
              <a:t>University of Michigan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latin typeface="Palatino Linotype" pitchFamily="16" charset="0"/>
                <a:ea typeface="Palatino Linotype" pitchFamily="16" charset="0"/>
                <a:cs typeface="Palatino Linotype" pitchFamily="16" charset="0"/>
              </a:defRPr>
            </a:lvl1pPr>
          </a:lstStyle>
          <a:p>
            <a:fld id="{831D5D12-A136-8C42-B19C-727A26E1A954}" type="datetimeFigureOut">
              <a:rPr lang="en-US"/>
              <a:pPr/>
              <a:t>5/16/19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>
                <a:latin typeface="Palatino Linotype"/>
                <a:ea typeface="+mn-ea"/>
                <a:cs typeface="Palatino Linotype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latin typeface="Palatino Linotype" pitchFamily="16" charset="0"/>
                <a:ea typeface="Palatino Linotype" pitchFamily="16" charset="0"/>
                <a:cs typeface="Palatino Linotype" pitchFamily="16" charset="0"/>
              </a:defRPr>
            </a:lvl1pPr>
          </a:lstStyle>
          <a:p>
            <a:fld id="{D0EC86D2-705E-4E4C-92F1-3F60E1FEA1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5239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Palatino Linotype"/>
        <a:ea typeface="ＭＳ Ｐゴシック" charset="-128"/>
        <a:cs typeface="Palatino Linotype"/>
      </a:defRPr>
    </a:lvl1pPr>
    <a:lvl2pPr marL="457200" algn="l" defTabSz="457200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Palatino Linotype"/>
        <a:ea typeface="ＭＳ Ｐゴシック" charset="-128"/>
        <a:cs typeface="Palatino Linotype"/>
      </a:defRPr>
    </a:lvl2pPr>
    <a:lvl3pPr marL="914400" algn="l" defTabSz="457200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Palatino Linotype"/>
        <a:ea typeface="ＭＳ Ｐゴシック" charset="-128"/>
        <a:cs typeface="Palatino Linotype"/>
      </a:defRPr>
    </a:lvl3pPr>
    <a:lvl4pPr marL="1371600" algn="l" defTabSz="457200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Palatino Linotype"/>
        <a:ea typeface="ＭＳ Ｐゴシック" charset="-128"/>
        <a:cs typeface="Palatino Linotype"/>
      </a:defRPr>
    </a:lvl4pPr>
    <a:lvl5pPr marL="1828800" algn="l" defTabSz="457200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Palatino Linotype"/>
        <a:ea typeface="ＭＳ Ｐゴシック" charset="-128"/>
        <a:cs typeface="Palatino Linotype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as.org/sgp/crs/misc/R44565.pdf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Fefer</a:t>
            </a:r>
            <a:r>
              <a:rPr lang="en-US" dirty="0"/>
              <a:t>, Rachel F., </a:t>
            </a:r>
            <a:r>
              <a:rPr lang="en-US" sz="1100" kern="1200" dirty="0" err="1">
                <a:solidFill>
                  <a:schemeClr val="tx1"/>
                </a:solidFill>
                <a:effectLst/>
                <a:latin typeface="Palatino Linotype"/>
                <a:ea typeface="ＭＳ Ｐゴシック" charset="-128"/>
                <a:cs typeface="Palatino Linotype"/>
              </a:rPr>
              <a:t>Shayerah</a:t>
            </a:r>
            <a:r>
              <a:rPr lang="en-US" sz="1100" kern="1200" dirty="0">
                <a:solidFill>
                  <a:schemeClr val="tx1"/>
                </a:solidFill>
                <a:effectLst/>
                <a:latin typeface="Palatino Linotype"/>
                <a:ea typeface="ＭＳ Ｐゴシック" charset="-128"/>
                <a:cs typeface="Palatino Linotype"/>
              </a:rPr>
              <a:t> </a:t>
            </a:r>
            <a:r>
              <a:rPr lang="en-US" sz="1100" kern="1200" dirty="0" err="1">
                <a:solidFill>
                  <a:schemeClr val="tx1"/>
                </a:solidFill>
                <a:effectLst/>
                <a:latin typeface="Palatino Linotype"/>
                <a:ea typeface="ＭＳ Ｐゴシック" charset="-128"/>
                <a:cs typeface="Palatino Linotype"/>
              </a:rPr>
              <a:t>Ilias</a:t>
            </a:r>
            <a:r>
              <a:rPr lang="en-US" sz="1100" kern="1200" dirty="0">
                <a:solidFill>
                  <a:schemeClr val="tx1"/>
                </a:solidFill>
                <a:effectLst/>
                <a:latin typeface="Palatino Linotype"/>
                <a:ea typeface="ＭＳ Ｐゴシック" charset="-128"/>
                <a:cs typeface="Palatino Linotype"/>
              </a:rPr>
              <a:t> Akhtar, and Wayne M. Morrison, “Digital Trade and U.S. Trade Policy,” Congressional Research Service, May 11, 2018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>
                <a:hlinkClick r:id="rId3"/>
              </a:rPr>
              <a:t>https://fas.org/sgp/crs/misc/R44565.pdf</a:t>
            </a:r>
            <a:endParaRPr lang="en-US" dirty="0">
              <a:hlinkClick r:id="rId3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1200" dirty="0">
                <a:solidFill>
                  <a:schemeClr val="tx1"/>
                </a:solidFill>
                <a:effectLst/>
                <a:latin typeface="Palatino Linotype"/>
                <a:ea typeface="ＭＳ Ｐゴシック" charset="-128"/>
                <a:cs typeface="Palatino Linotype"/>
              </a:rPr>
              <a:t> </a:t>
            </a:r>
            <a:endParaRPr lang="en-US" dirty="0"/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C86D2-705E-4E4C-92F1-3F60E1FEA1F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598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www.datacentermap.com</a:t>
            </a:r>
            <a:r>
              <a:rPr lang="en-US" dirty="0"/>
              <a:t>/</a:t>
            </a:r>
            <a:r>
              <a:rPr lang="en-US" dirty="0" err="1"/>
              <a:t>cloud.html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C86D2-705E-4E4C-92F1-3F60E1FEA1F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816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www.datamation.com</a:t>
            </a:r>
            <a:r>
              <a:rPr lang="en-US" dirty="0"/>
              <a:t>/cloud-computing/cloud-computing-</a:t>
            </a:r>
            <a:r>
              <a:rPr lang="en-US" dirty="0" err="1"/>
              <a:t>companies.html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C86D2-705E-4E4C-92F1-3F60E1FEA1F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4833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https://</a:t>
            </a:r>
            <a:r>
              <a:rPr lang="en-US" dirty="0" err="1"/>
              <a:t>www.datamation.com</a:t>
            </a:r>
            <a:r>
              <a:rPr lang="en-US" dirty="0"/>
              <a:t>/cloud-computing/cloud-computing-</a:t>
            </a:r>
            <a:r>
              <a:rPr lang="en-US" dirty="0" err="1"/>
              <a:t>companies.html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C86D2-705E-4E4C-92F1-3F60E1FEA1FD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0511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www.dragonsocial.net</a:t>
            </a:r>
            <a:r>
              <a:rPr lang="en-US" dirty="0"/>
              <a:t>/blog/social-media-in-china/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C86D2-705E-4E4C-92F1-3F60E1FEA1FD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3707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www.datacentermap.com</a:t>
            </a:r>
            <a:r>
              <a:rPr lang="en-US" dirty="0"/>
              <a:t>/</a:t>
            </a:r>
            <a:r>
              <a:rPr lang="en-US" dirty="0" err="1"/>
              <a:t>cloud.html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C86D2-705E-4E4C-92F1-3F60E1FEA1FD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241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1219200"/>
            <a:ext cx="6705600" cy="1323439"/>
          </a:xfrm>
        </p:spPr>
        <p:txBody>
          <a:bodyPr>
            <a:spAutoFit/>
          </a:bodyPr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2844224"/>
            <a:ext cx="6705600" cy="584776"/>
          </a:xfrm>
        </p:spPr>
        <p:txBody>
          <a:bodyPr/>
          <a:lstStyle>
            <a:lvl1pPr marL="0" indent="0" algn="l">
              <a:buNone/>
              <a:defRPr b="0" i="1">
                <a:solidFill>
                  <a:srgbClr val="002F52"/>
                </a:solidFill>
                <a:latin typeface="Palatino Linotype"/>
                <a:cs typeface="Palatino Linotype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2DB58BF-0238-3F4F-8BA7-21C649890D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7800" y="609600"/>
            <a:ext cx="5029200" cy="5516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4BB5920-6679-BF41-B08A-9584B22101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934DB79-9026-674A-8CB3-9EAE7ABF02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4406900"/>
            <a:ext cx="6970714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3999" y="3886200"/>
            <a:ext cx="6970713" cy="40011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2F5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E6B502E-8220-0E45-A607-89882E7191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800" y="2743200"/>
            <a:ext cx="3505200" cy="3382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2743200"/>
            <a:ext cx="3505200" cy="3382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EF12FFB-A18C-3840-85CB-E62EB7E864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800" y="1535113"/>
            <a:ext cx="3049588" cy="830997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800" y="2447465"/>
            <a:ext cx="3049588" cy="36786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830997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7465"/>
            <a:ext cx="4041775" cy="36786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F929865-FE12-2F45-8BED-9DCF4942AF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9FA015E-868B-B341-95D9-0FA327E2F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7A830AA-CAC2-8443-BECC-E3B2EC33C6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54049"/>
            <a:ext cx="20177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54049"/>
            <a:ext cx="5111750" cy="2776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7800" y="1816100"/>
            <a:ext cx="2017713" cy="45085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436AB29-9E45-A142-B4B0-C024F442E5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F8BC640-4201-D944-B7D0-20CEF8837E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wordmark.eps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761163" y="146050"/>
            <a:ext cx="1925637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447800" y="1320800"/>
            <a:ext cx="7239000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47800" y="2592388"/>
            <a:ext cx="72390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Rectangle 16"/>
          <p:cNvSpPr/>
          <p:nvPr/>
        </p:nvSpPr>
        <p:spPr>
          <a:xfrm rot="16200000">
            <a:off x="-2255520" y="3383280"/>
            <a:ext cx="6858001" cy="91438"/>
          </a:xfrm>
          <a:prstGeom prst="rect">
            <a:avLst/>
          </a:prstGeom>
          <a:solidFill>
            <a:srgbClr val="002F52"/>
          </a:solidFill>
          <a:ln>
            <a:noFill/>
          </a:ln>
          <a:effectLst>
            <a:innerShdw blurRad="63500" dist="50800" dir="13500000">
              <a:srgbClr val="E3A856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 rot="16200000">
            <a:off x="-2324100" y="3406775"/>
            <a:ext cx="6858000" cy="44450"/>
          </a:xfrm>
          <a:prstGeom prst="rect">
            <a:avLst/>
          </a:prstGeom>
          <a:solidFill>
            <a:srgbClr val="E3A85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3" name="TextBox 19"/>
          <p:cNvSpPr txBox="1">
            <a:spLocks noChangeArrowheads="1"/>
          </p:cNvSpPr>
          <p:nvPr/>
        </p:nvSpPr>
        <p:spPr bwMode="auto">
          <a:xfrm>
            <a:off x="6400800" y="6400800"/>
            <a:ext cx="2286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/>
            <a:r>
              <a:rPr lang="en-US" sz="1200">
                <a:solidFill>
                  <a:srgbClr val="002F52"/>
                </a:solidFill>
                <a:latin typeface="Palatino Linotype" pitchFamily="16" charset="0"/>
                <a:ea typeface="Palatino Linotype" pitchFamily="16" charset="0"/>
                <a:cs typeface="Palatino Linotype" pitchFamily="16" charset="0"/>
              </a:rPr>
              <a:t>www.fordschool.umich.edu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400" y="6230938"/>
            <a:ext cx="838200" cy="3079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2F52"/>
                </a:solidFill>
                <a:latin typeface="Palatino Linotype" pitchFamily="16" charset="0"/>
                <a:ea typeface="Palatino Linotype" pitchFamily="16" charset="0"/>
                <a:cs typeface="Palatino Linotype" pitchFamily="16" charset="0"/>
              </a:defRPr>
            </a:lvl1pPr>
          </a:lstStyle>
          <a:p>
            <a:fld id="{F8B8C109-74AB-CD4E-9842-A6AE79242E6A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5" name="Picture 3" descr="ford-school_blue-vertical.eps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52400" y="381000"/>
            <a:ext cx="7366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defTabSz="457200" rtl="0" fontAlgn="base">
        <a:spcBef>
          <a:spcPct val="0"/>
        </a:spcBef>
        <a:spcAft>
          <a:spcPct val="0"/>
        </a:spcAft>
        <a:defRPr sz="4000" b="1" kern="1200">
          <a:solidFill>
            <a:srgbClr val="002F52"/>
          </a:solidFill>
          <a:latin typeface="Palatino Linotype"/>
          <a:ea typeface="ＭＳ Ｐゴシック" charset="-128"/>
          <a:cs typeface="Palatino Linotype"/>
        </a:defRPr>
      </a:lvl1pPr>
      <a:lvl2pPr algn="l" defTabSz="457200" rtl="0" fontAlgn="base">
        <a:spcBef>
          <a:spcPct val="0"/>
        </a:spcBef>
        <a:spcAft>
          <a:spcPct val="0"/>
        </a:spcAft>
        <a:defRPr sz="4000" b="1">
          <a:solidFill>
            <a:srgbClr val="002F52"/>
          </a:solidFill>
          <a:latin typeface="Palatino Linotype" pitchFamily="16" charset="0"/>
          <a:ea typeface="ＭＳ Ｐゴシック" charset="-128"/>
        </a:defRPr>
      </a:lvl2pPr>
      <a:lvl3pPr algn="l" defTabSz="457200" rtl="0" fontAlgn="base">
        <a:spcBef>
          <a:spcPct val="0"/>
        </a:spcBef>
        <a:spcAft>
          <a:spcPct val="0"/>
        </a:spcAft>
        <a:defRPr sz="4000" b="1">
          <a:solidFill>
            <a:srgbClr val="002F52"/>
          </a:solidFill>
          <a:latin typeface="Palatino Linotype" pitchFamily="16" charset="0"/>
          <a:ea typeface="ＭＳ Ｐゴシック" charset="-128"/>
        </a:defRPr>
      </a:lvl3pPr>
      <a:lvl4pPr algn="l" defTabSz="457200" rtl="0" fontAlgn="base">
        <a:spcBef>
          <a:spcPct val="0"/>
        </a:spcBef>
        <a:spcAft>
          <a:spcPct val="0"/>
        </a:spcAft>
        <a:defRPr sz="4000" b="1">
          <a:solidFill>
            <a:srgbClr val="002F52"/>
          </a:solidFill>
          <a:latin typeface="Palatino Linotype" pitchFamily="16" charset="0"/>
          <a:ea typeface="ＭＳ Ｐゴシック" charset="-128"/>
        </a:defRPr>
      </a:lvl4pPr>
      <a:lvl5pPr algn="l" defTabSz="457200" rtl="0" fontAlgn="base">
        <a:spcBef>
          <a:spcPct val="0"/>
        </a:spcBef>
        <a:spcAft>
          <a:spcPct val="0"/>
        </a:spcAft>
        <a:defRPr sz="4000" b="1">
          <a:solidFill>
            <a:srgbClr val="002F52"/>
          </a:solidFill>
          <a:latin typeface="Palatino Linotype" pitchFamily="16" charset="0"/>
          <a:ea typeface="ＭＳ Ｐゴシック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 b="1">
          <a:solidFill>
            <a:srgbClr val="002F52"/>
          </a:solidFill>
          <a:latin typeface="Palatino Linotype" pitchFamily="16" charset="0"/>
          <a:ea typeface="ＭＳ Ｐゴシック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 b="1">
          <a:solidFill>
            <a:srgbClr val="002F52"/>
          </a:solidFill>
          <a:latin typeface="Palatino Linotype" pitchFamily="16" charset="0"/>
          <a:ea typeface="ＭＳ Ｐゴシック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 b="1">
          <a:solidFill>
            <a:srgbClr val="002F52"/>
          </a:solidFill>
          <a:latin typeface="Palatino Linotype" pitchFamily="16" charset="0"/>
          <a:ea typeface="ＭＳ Ｐゴシック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 b="1">
          <a:solidFill>
            <a:srgbClr val="002F52"/>
          </a:solidFill>
          <a:latin typeface="Palatino Linotype" pitchFamily="16" charset="0"/>
          <a:ea typeface="ＭＳ Ｐゴシック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2F52"/>
          </a:solidFill>
          <a:latin typeface="Palatino Linotype"/>
          <a:ea typeface="ＭＳ Ｐゴシック" charset="-128"/>
          <a:cs typeface="Palatino Linotype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2F52"/>
          </a:solidFill>
          <a:latin typeface="Palatino Linotype"/>
          <a:ea typeface="ＭＳ Ｐゴシック" charset="-128"/>
          <a:cs typeface="Palatino Linotype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2F52"/>
          </a:solidFill>
          <a:latin typeface="Palatino Linotype"/>
          <a:ea typeface="ＭＳ Ｐゴシック" charset="-128"/>
          <a:cs typeface="Palatino Linotype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2F52"/>
          </a:solidFill>
          <a:latin typeface="Palatino Linotype"/>
          <a:ea typeface="ＭＳ Ｐゴシック" charset="-128"/>
          <a:cs typeface="Palatino Linotype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2F52"/>
          </a:solidFill>
          <a:latin typeface="Palatino Linotype"/>
          <a:ea typeface="ＭＳ Ｐゴシック" charset="-128"/>
          <a:cs typeface="Palatino Linotyp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9999" y="1066800"/>
            <a:ext cx="7667625" cy="1200329"/>
          </a:xfrm>
        </p:spPr>
        <p:txBody>
          <a:bodyPr/>
          <a:lstStyle/>
          <a:p>
            <a:pPr algn="ctr"/>
            <a:r>
              <a:rPr lang="en-US" sz="3600" dirty="0"/>
              <a:t>Comparative Advantage </a:t>
            </a:r>
            <a:br>
              <a:rPr lang="en-US" sz="3600" dirty="0"/>
            </a:br>
            <a:r>
              <a:rPr lang="en-US" sz="3600" dirty="0"/>
              <a:t>and Digital Trade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2608545"/>
            <a:ext cx="6705600" cy="1175706"/>
          </a:xfrm>
        </p:spPr>
        <p:txBody>
          <a:bodyPr/>
          <a:lstStyle/>
          <a:p>
            <a:pPr algn="ctr"/>
            <a:r>
              <a:rPr lang="en-US" dirty="0"/>
              <a:t>Alan V. Deardorff</a:t>
            </a:r>
          </a:p>
          <a:p>
            <a:pPr algn="ctr"/>
            <a:r>
              <a:rPr lang="en-US" dirty="0"/>
              <a:t>University of Michigan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1500751" y="4160477"/>
            <a:ext cx="7157429" cy="1742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b="0" i="1" kern="1200">
                <a:solidFill>
                  <a:srgbClr val="002F52"/>
                </a:solidFill>
                <a:latin typeface="Palatino Linotype"/>
                <a:ea typeface="ＭＳ Ｐゴシック" charset="-128"/>
                <a:cs typeface="Palatino Linotype"/>
              </a:defRPr>
            </a:lvl1pPr>
            <a:lvl2pPr marL="457200" indent="0" algn="ctr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Palatino Linotype"/>
                <a:ea typeface="ＭＳ Ｐゴシック" charset="-128"/>
                <a:cs typeface="Palatino Linotype"/>
              </a:defRPr>
            </a:lvl2pPr>
            <a:lvl3pPr marL="914400" indent="0" algn="ctr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Palatino Linotype"/>
                <a:ea typeface="ＭＳ Ｐゴシック" charset="-128"/>
                <a:cs typeface="Palatino Linotype"/>
              </a:defRPr>
            </a:lvl3pPr>
            <a:lvl4pPr marL="1371600" indent="0" algn="ctr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Palatino Linotype"/>
                <a:ea typeface="ＭＳ Ｐゴシック" charset="-128"/>
                <a:cs typeface="Palatino Linotype"/>
              </a:defRPr>
            </a:lvl4pPr>
            <a:lvl5pPr marL="1828800" indent="0" algn="ctr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Palatino Linotype"/>
                <a:ea typeface="ＭＳ Ｐゴシック" charset="-128"/>
                <a:cs typeface="Palatino Linotype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For presentation at</a:t>
            </a:r>
          </a:p>
          <a:p>
            <a:pPr algn="ctr"/>
            <a:r>
              <a:rPr lang="en-US" sz="2000" dirty="0"/>
              <a:t>International Trade, New Technologies and International Organization of Production </a:t>
            </a:r>
          </a:p>
          <a:p>
            <a:pPr algn="ctr"/>
            <a:r>
              <a:rPr lang="en-US" sz="2000" dirty="0"/>
              <a:t>ITSG – Italian Trade Study Group, </a:t>
            </a:r>
            <a:r>
              <a:rPr lang="en-US" sz="2000" dirty="0" err="1"/>
              <a:t>Politecnico</a:t>
            </a:r>
            <a:r>
              <a:rPr lang="en-US" sz="2000" dirty="0"/>
              <a:t> di Milano</a:t>
            </a:r>
          </a:p>
          <a:p>
            <a:pPr algn="ctr"/>
            <a:r>
              <a:rPr lang="en-US" sz="1600" dirty="0"/>
              <a:t>May 17, 2019</a:t>
            </a:r>
            <a:endParaRPr lang="en-US" sz="1600" i="0" dirty="0"/>
          </a:p>
        </p:txBody>
      </p:sp>
    </p:spTree>
    <p:extLst>
      <p:ext uri="{BB962C8B-B14F-4D97-AF65-F5344CB8AC3E}">
        <p14:creationId xmlns:p14="http://schemas.microsoft.com/office/powerpoint/2010/main" val="1166608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7239000" cy="1127125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133600"/>
            <a:ext cx="7239000" cy="3256276"/>
          </a:xfrm>
        </p:spPr>
        <p:txBody>
          <a:bodyPr/>
          <a:lstStyle/>
          <a:p>
            <a:r>
              <a:rPr lang="en-US" sz="2800" dirty="0"/>
              <a:t>Five kinds of digital trade</a:t>
            </a:r>
          </a:p>
          <a:p>
            <a:pPr lvl="1"/>
            <a:r>
              <a:rPr lang="en-US" sz="2400" dirty="0"/>
              <a:t>Physical products</a:t>
            </a:r>
          </a:p>
          <a:p>
            <a:pPr lvl="1"/>
            <a:r>
              <a:rPr lang="en-US" sz="2400" dirty="0"/>
              <a:t>Digital product transmitted digitally</a:t>
            </a:r>
          </a:p>
          <a:p>
            <a:pPr lvl="1"/>
            <a:r>
              <a:rPr lang="en-US" sz="2400" dirty="0"/>
              <a:t>Services provided by digital means</a:t>
            </a:r>
          </a:p>
          <a:p>
            <a:pPr lvl="1"/>
            <a:r>
              <a:rPr lang="en-US" sz="2400" dirty="0"/>
              <a:t>Storage and applications on The Cloud</a:t>
            </a:r>
          </a:p>
          <a:p>
            <a:pPr lvl="1"/>
            <a:r>
              <a:rPr lang="en-US" sz="2400" dirty="0"/>
              <a:t>Online platforms supported by advertising</a:t>
            </a:r>
          </a:p>
          <a:p>
            <a:r>
              <a:rPr lang="en-US" sz="2800" dirty="0"/>
              <a:t>Conclusion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6A2FEF-5FE6-6343-BCFB-43BF578E068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52400"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504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7239000" cy="1127125"/>
          </a:xfrm>
        </p:spPr>
        <p:txBody>
          <a:bodyPr/>
          <a:lstStyle/>
          <a:p>
            <a:r>
              <a:rPr lang="en-US" dirty="0"/>
              <a:t>Digital Trade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133600"/>
            <a:ext cx="7239000" cy="4154984"/>
          </a:xfrm>
        </p:spPr>
        <p:txBody>
          <a:bodyPr/>
          <a:lstStyle/>
          <a:p>
            <a:r>
              <a:rPr lang="en-US" sz="2400" dirty="0"/>
              <a:t>Definition</a:t>
            </a:r>
          </a:p>
          <a:p>
            <a:pPr lvl="1"/>
            <a:r>
              <a:rPr lang="en-US" sz="2000" dirty="0"/>
              <a:t>USITC (2013)  </a:t>
            </a:r>
          </a:p>
          <a:p>
            <a:pPr lvl="2"/>
            <a:r>
              <a:rPr lang="en-US" sz="2000" dirty="0"/>
              <a:t>“There is no standard or generally accepted definition for ‘digital trade.’ “</a:t>
            </a:r>
          </a:p>
          <a:p>
            <a:pPr lvl="2"/>
            <a:r>
              <a:rPr lang="en-US" sz="2000" dirty="0"/>
              <a:t>“the delivery of products and services over either fixed-line or wireless digital networks”</a:t>
            </a:r>
          </a:p>
          <a:p>
            <a:pPr lvl="1"/>
            <a:r>
              <a:rPr lang="en-US" sz="2000" dirty="0"/>
              <a:t>USITC (2014)</a:t>
            </a:r>
          </a:p>
          <a:p>
            <a:pPr lvl="2"/>
            <a:r>
              <a:rPr lang="en-US" sz="1800" dirty="0"/>
              <a:t>“</a:t>
            </a:r>
            <a:r>
              <a:rPr lang="en-US" sz="2000" dirty="0"/>
              <a:t>defines digital trade as U.S. domestic commerce and international trade in which the Internet and Internet-based technologies play a particularly significant role in ordering, producing, or delivering products and services</a:t>
            </a:r>
            <a:r>
              <a:rPr lang="en-US" sz="1800" dirty="0"/>
              <a:t>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6A2FEF-5FE6-6343-BCFB-43BF578E068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52400"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614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7239000" cy="1127125"/>
          </a:xfrm>
        </p:spPr>
        <p:txBody>
          <a:bodyPr/>
          <a:lstStyle/>
          <a:p>
            <a:r>
              <a:rPr lang="en-US" dirty="0"/>
              <a:t>Digital Trade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133600"/>
            <a:ext cx="7239000" cy="3994940"/>
          </a:xfrm>
        </p:spPr>
        <p:txBody>
          <a:bodyPr/>
          <a:lstStyle/>
          <a:p>
            <a:r>
              <a:rPr lang="en-US" sz="2800" dirty="0"/>
              <a:t>My Definition</a:t>
            </a:r>
          </a:p>
          <a:p>
            <a:pPr lvl="1"/>
            <a:r>
              <a:rPr lang="en-US" sz="2400" dirty="0"/>
              <a:t>International commerce for which </a:t>
            </a:r>
          </a:p>
          <a:p>
            <a:pPr lvl="2"/>
            <a:r>
              <a:rPr lang="en-US" sz="2000" dirty="0"/>
              <a:t>the product itself is digital </a:t>
            </a:r>
          </a:p>
          <a:p>
            <a:pPr lvl="1"/>
            <a:r>
              <a:rPr lang="en-US" sz="2400" dirty="0"/>
              <a:t>and/or any of the following are done via the internet or a other digital technology: </a:t>
            </a:r>
          </a:p>
          <a:p>
            <a:pPr lvl="2"/>
            <a:r>
              <a:rPr lang="en-US" sz="2000" dirty="0"/>
              <a:t>advertising</a:t>
            </a:r>
          </a:p>
          <a:p>
            <a:pPr lvl="2"/>
            <a:r>
              <a:rPr lang="en-US" sz="2000" dirty="0"/>
              <a:t>ordering</a:t>
            </a:r>
          </a:p>
          <a:p>
            <a:pPr lvl="2"/>
            <a:r>
              <a:rPr lang="en-US" sz="2000" dirty="0"/>
              <a:t>delivering</a:t>
            </a:r>
          </a:p>
          <a:p>
            <a:pPr lvl="2"/>
            <a:r>
              <a:rPr lang="en-US" sz="2000" dirty="0"/>
              <a:t>payment</a:t>
            </a:r>
          </a:p>
          <a:p>
            <a:pPr lvl="2"/>
            <a:r>
              <a:rPr lang="en-US" sz="2000" dirty="0"/>
              <a:t>servicing</a:t>
            </a: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6A2FEF-5FE6-6343-BCFB-43BF578E068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52400"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944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8A7A11-313A-BC46-8E15-C6E1CE517C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FE72F30-2227-704C-821A-10720F4BE6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650" y="1047750"/>
            <a:ext cx="8140700" cy="47625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EDDF5B5-9D03-9843-9F71-AB7B0FBEC929}"/>
              </a:ext>
            </a:extLst>
          </p:cNvPr>
          <p:cNvSpPr txBox="1"/>
          <p:nvPr/>
        </p:nvSpPr>
        <p:spPr>
          <a:xfrm>
            <a:off x="1651378" y="6346209"/>
            <a:ext cx="3377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 </a:t>
            </a:r>
            <a:r>
              <a:rPr lang="en-US" dirty="0" err="1"/>
              <a:t>Fefer</a:t>
            </a:r>
            <a:r>
              <a:rPr lang="en-US" dirty="0"/>
              <a:t> et al. (2018)</a:t>
            </a:r>
          </a:p>
        </p:txBody>
      </p:sp>
    </p:spTree>
    <p:extLst>
      <p:ext uri="{BB962C8B-B14F-4D97-AF65-F5344CB8AC3E}">
        <p14:creationId xmlns:p14="http://schemas.microsoft.com/office/powerpoint/2010/main" val="8709865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7239000" cy="1127125"/>
          </a:xfrm>
        </p:spPr>
        <p:txBody>
          <a:bodyPr/>
          <a:lstStyle/>
          <a:p>
            <a:r>
              <a:rPr lang="en-US" dirty="0"/>
              <a:t>Digital Trade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6A2FEF-5FE6-6343-BCFB-43BF578E068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52400"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5D724EA-2F84-2443-B582-545F6D65FF75}"/>
              </a:ext>
            </a:extLst>
          </p:cNvPr>
          <p:cNvSpPr txBox="1">
            <a:spLocks/>
          </p:cNvSpPr>
          <p:nvPr/>
        </p:nvSpPr>
        <p:spPr bwMode="auto">
          <a:xfrm>
            <a:off x="1447800" y="2133600"/>
            <a:ext cx="7239000" cy="3822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rgbClr val="002F52"/>
                </a:solidFill>
                <a:latin typeface="Palatino Linotype"/>
                <a:ea typeface="ＭＳ Ｐゴシック" charset="-128"/>
                <a:cs typeface="Palatino Linotype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rgbClr val="002F52"/>
                </a:solidFill>
                <a:latin typeface="Palatino Linotype"/>
                <a:ea typeface="ＭＳ Ｐゴシック" charset="-128"/>
                <a:cs typeface="Palatino Linotype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002F52"/>
                </a:solidFill>
                <a:latin typeface="Palatino Linotype"/>
                <a:ea typeface="ＭＳ Ｐゴシック" charset="-128"/>
                <a:cs typeface="Palatino Linotype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002F52"/>
                </a:solidFill>
                <a:latin typeface="Palatino Linotype"/>
                <a:ea typeface="ＭＳ Ｐゴシック" charset="-128"/>
                <a:cs typeface="Palatino Linotype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rgbClr val="002F52"/>
                </a:solidFill>
                <a:latin typeface="Palatino Linotype"/>
                <a:ea typeface="ＭＳ Ｐゴシック" charset="-128"/>
                <a:cs typeface="Palatino Linotype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I’ll look at five kinds of trade: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Physical products advertised, ordered, and/or paid for digitally, but transported by normal trade means</a:t>
            </a:r>
            <a:endParaRPr lang="en-US" sz="1200" dirty="0"/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Digital products (music, movies, books, software) that are transmitted to purchasers via the internet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Services that are provided remotely by digital means</a:t>
            </a:r>
            <a:endParaRPr lang="en-US" sz="1200" dirty="0"/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Data storage and computer applications accessible in “the cloud”</a:t>
            </a:r>
            <a:endParaRPr lang="en-US" sz="1200" dirty="0"/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Web platforms that serve an international audience and are supported by advertising</a:t>
            </a:r>
            <a:endParaRPr lang="en-US" sz="1200" dirty="0"/>
          </a:p>
          <a:p>
            <a:pPr lvl="2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203102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7239000" cy="1127125"/>
          </a:xfrm>
        </p:spPr>
        <p:txBody>
          <a:bodyPr/>
          <a:lstStyle/>
          <a:p>
            <a:r>
              <a:rPr lang="en-US" dirty="0"/>
              <a:t>Digital Trade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133600"/>
            <a:ext cx="7239000" cy="4364272"/>
          </a:xfrm>
        </p:spPr>
        <p:txBody>
          <a:bodyPr/>
          <a:lstStyle/>
          <a:p>
            <a:r>
              <a:rPr lang="en-US" sz="2800" dirty="0"/>
              <a:t>I’ll </a:t>
            </a:r>
            <a:r>
              <a:rPr lang="en-US" sz="2800" u="sng" dirty="0"/>
              <a:t>not</a:t>
            </a:r>
            <a:r>
              <a:rPr lang="en-US" sz="2800" dirty="0"/>
              <a:t> look at </a:t>
            </a:r>
          </a:p>
          <a:p>
            <a:pPr lvl="1"/>
            <a:r>
              <a:rPr lang="en-US" sz="2400" dirty="0"/>
              <a:t>The “dark web,” which apparently may do much of the above, but invisibly and illegally.</a:t>
            </a:r>
            <a:endParaRPr lang="en-US" sz="1400" dirty="0"/>
          </a:p>
          <a:p>
            <a:pPr lvl="1"/>
            <a:r>
              <a:rPr lang="en-US" sz="2400" dirty="0"/>
              <a:t>Cryptocurrencies, such as bitcoin.</a:t>
            </a:r>
            <a:endParaRPr lang="en-US" sz="1400" dirty="0"/>
          </a:p>
          <a:p>
            <a:pPr lvl="1"/>
            <a:r>
              <a:rPr lang="en-US" sz="2400" dirty="0"/>
              <a:t>The physical infrastructure of the internet, such as the trans-oceanic fiber-optic cables that transmit the signals and are owned by companies that charge internet service providers for their use.</a:t>
            </a:r>
          </a:p>
          <a:p>
            <a:pPr lvl="1"/>
            <a:r>
              <a:rPr lang="en-US" sz="2400" dirty="0"/>
              <a:t>Other?</a:t>
            </a:r>
            <a:endParaRPr lang="en-US" sz="1400" dirty="0"/>
          </a:p>
          <a:p>
            <a:pPr lvl="2"/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6A2FEF-5FE6-6343-BCFB-43BF578E068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52400"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9417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7239000" cy="1127125"/>
          </a:xfrm>
        </p:spPr>
        <p:txBody>
          <a:bodyPr/>
          <a:lstStyle/>
          <a:p>
            <a:r>
              <a:rPr lang="en-US" dirty="0"/>
              <a:t>1.  Physical Products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133600"/>
            <a:ext cx="7239000" cy="3834896"/>
          </a:xfrm>
        </p:spPr>
        <p:txBody>
          <a:bodyPr/>
          <a:lstStyle/>
          <a:p>
            <a:r>
              <a:rPr lang="en-US" sz="2800" dirty="0"/>
              <a:t>Become part of digital trade when advertised, ordered, and/or paid for digitally</a:t>
            </a:r>
            <a:r>
              <a:rPr lang="en-US" sz="2400" dirty="0"/>
              <a:t> </a:t>
            </a:r>
          </a:p>
          <a:p>
            <a:pPr lvl="1"/>
            <a:r>
              <a:rPr lang="en-US" sz="2400" dirty="0"/>
              <a:t>Example:  Amazon, in US takes order from Canada for a good produced in China</a:t>
            </a:r>
          </a:p>
          <a:p>
            <a:pPr lvl="1"/>
            <a:r>
              <a:rPr lang="en-US" sz="2000" dirty="0"/>
              <a:t>C-A?</a:t>
            </a:r>
          </a:p>
          <a:p>
            <a:pPr lvl="2"/>
            <a:r>
              <a:rPr lang="en-US" sz="2000" dirty="0"/>
              <a:t>Production still reflects C-A of China</a:t>
            </a:r>
          </a:p>
          <a:p>
            <a:pPr lvl="2"/>
            <a:r>
              <a:rPr lang="en-US" sz="2000" dirty="0"/>
              <a:t>Amazon is providing a “trade service” based on US C-A</a:t>
            </a:r>
          </a:p>
          <a:p>
            <a:pPr lvl="2"/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6A2FEF-5FE6-6343-BCFB-43BF578E068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52400"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5842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7239000" cy="1127125"/>
          </a:xfrm>
        </p:spPr>
        <p:txBody>
          <a:bodyPr/>
          <a:lstStyle/>
          <a:p>
            <a:pPr lvl="1"/>
            <a:r>
              <a:rPr lang="en-US" dirty="0"/>
              <a:t>2.  Digital products transmitted digitally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6A2FEF-5FE6-6343-BCFB-43BF578E068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52400"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6FD0FE9-8E4E-474F-8A1F-00F3533338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2133600"/>
            <a:ext cx="7239000" cy="2653034"/>
          </a:xfrm>
        </p:spPr>
        <p:txBody>
          <a:bodyPr/>
          <a:lstStyle/>
          <a:p>
            <a:r>
              <a:rPr lang="en-US" dirty="0"/>
              <a:t>Examples</a:t>
            </a:r>
          </a:p>
          <a:p>
            <a:pPr lvl="1"/>
            <a:r>
              <a:rPr lang="en-US" dirty="0"/>
              <a:t>Music</a:t>
            </a:r>
          </a:p>
          <a:p>
            <a:pPr lvl="1"/>
            <a:r>
              <a:rPr lang="en-US" dirty="0"/>
              <a:t>Text (books, etc.)</a:t>
            </a:r>
          </a:p>
          <a:p>
            <a:pPr lvl="1"/>
            <a:r>
              <a:rPr lang="en-US" dirty="0"/>
              <a:t>Video (movies, TV programs)</a:t>
            </a:r>
          </a:p>
          <a:p>
            <a:pPr lvl="1"/>
            <a:r>
              <a:rPr lang="en-US" dirty="0"/>
              <a:t>Computer programs </a:t>
            </a:r>
          </a:p>
        </p:txBody>
      </p:sp>
    </p:spTree>
    <p:extLst>
      <p:ext uri="{BB962C8B-B14F-4D97-AF65-F5344CB8AC3E}">
        <p14:creationId xmlns:p14="http://schemas.microsoft.com/office/powerpoint/2010/main" val="9481867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7239000" cy="1127125"/>
          </a:xfrm>
        </p:spPr>
        <p:txBody>
          <a:bodyPr/>
          <a:lstStyle/>
          <a:p>
            <a:pPr lvl="1"/>
            <a:r>
              <a:rPr lang="en-US" dirty="0"/>
              <a:t>2.  Digital products transmitted digitally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6A2FEF-5FE6-6343-BCFB-43BF578E068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52400"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6">
            <a:extLst>
              <a:ext uri="{FF2B5EF4-FFF2-40B4-BE49-F238E27FC236}">
                <a16:creationId xmlns:a16="http://schemas.microsoft.com/office/drawing/2014/main" id="{E184F23F-BA4C-624E-AFE9-F2D42A9F2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2133600"/>
            <a:ext cx="7239000" cy="2726900"/>
          </a:xfrm>
        </p:spPr>
        <p:txBody>
          <a:bodyPr/>
          <a:lstStyle/>
          <a:p>
            <a:r>
              <a:rPr lang="en-US" dirty="0"/>
              <a:t>Distinctive feature</a:t>
            </a:r>
          </a:p>
          <a:p>
            <a:pPr lvl="1"/>
            <a:r>
              <a:rPr lang="en-US" dirty="0"/>
              <a:t>Zero marginal cost</a:t>
            </a:r>
          </a:p>
          <a:p>
            <a:pPr lvl="2"/>
            <a:r>
              <a:rPr lang="en-US" dirty="0"/>
              <a:t>Of both production and transmission</a:t>
            </a:r>
          </a:p>
          <a:p>
            <a:pPr lvl="1"/>
            <a:r>
              <a:rPr lang="en-US" dirty="0"/>
              <a:t>Positive  fixed cost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4013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7239000" cy="1127125"/>
          </a:xfrm>
        </p:spPr>
        <p:txBody>
          <a:bodyPr/>
          <a:lstStyle/>
          <a:p>
            <a:pPr lvl="1"/>
            <a:r>
              <a:rPr lang="en-US" dirty="0"/>
              <a:t>2.  Digital products transmitted digitally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6A2FEF-5FE6-6343-BCFB-43BF578E068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52400"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6">
            <a:extLst>
              <a:ext uri="{FF2B5EF4-FFF2-40B4-BE49-F238E27FC236}">
                <a16:creationId xmlns:a16="http://schemas.microsoft.com/office/drawing/2014/main" id="{E184F23F-BA4C-624E-AFE9-F2D42A9F2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2133600"/>
            <a:ext cx="7239000" cy="3896451"/>
          </a:xfrm>
        </p:spPr>
        <p:txBody>
          <a:bodyPr/>
          <a:lstStyle/>
          <a:p>
            <a:r>
              <a:rPr lang="en-US" dirty="0"/>
              <a:t>C-A?</a:t>
            </a:r>
          </a:p>
          <a:p>
            <a:pPr lvl="1"/>
            <a:r>
              <a:rPr lang="en-US" dirty="0"/>
              <a:t>Doesn’t fit Ricardian Model</a:t>
            </a:r>
          </a:p>
          <a:p>
            <a:pPr lvl="1"/>
            <a:r>
              <a:rPr lang="en-US" dirty="0"/>
              <a:t>Model’s without perfect competition can still conform to C-A</a:t>
            </a:r>
          </a:p>
          <a:p>
            <a:pPr lvl="2"/>
            <a:r>
              <a:rPr lang="en-US" dirty="0"/>
              <a:t>Krugman (1981) (though he didn’t mention this)</a:t>
            </a:r>
          </a:p>
          <a:p>
            <a:pPr lvl="2"/>
            <a:r>
              <a:rPr lang="en-US" dirty="0"/>
              <a:t>I don’t know how general this may be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051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7239000" cy="1127125"/>
          </a:xfrm>
        </p:spPr>
        <p:txBody>
          <a:bodyPr/>
          <a:lstStyle/>
          <a:p>
            <a:r>
              <a:rPr lang="en-US" dirty="0"/>
              <a:t>The Law of Comparative Advantage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133600"/>
            <a:ext cx="7239000" cy="2886944"/>
          </a:xfrm>
        </p:spPr>
        <p:txBody>
          <a:bodyPr/>
          <a:lstStyle/>
          <a:p>
            <a:r>
              <a:rPr lang="en-US" sz="2800" dirty="0"/>
              <a:t>Ricardo’s Law of Comparative Advantage</a:t>
            </a:r>
          </a:p>
          <a:p>
            <a:pPr lvl="1"/>
            <a:r>
              <a:rPr lang="en-US" sz="2400" dirty="0"/>
              <a:t>Formulated for a world where all trade was in goods, produced within countries, then transported between countries</a:t>
            </a:r>
          </a:p>
          <a:p>
            <a:pPr lvl="1"/>
            <a:r>
              <a:rPr lang="en-US" sz="2400" dirty="0"/>
              <a:t>Two purposes</a:t>
            </a:r>
          </a:p>
          <a:p>
            <a:pPr lvl="2"/>
            <a:r>
              <a:rPr lang="en-US" sz="2000" dirty="0"/>
              <a:t>To explain the pattern of trade</a:t>
            </a:r>
          </a:p>
          <a:p>
            <a:pPr lvl="2"/>
            <a:r>
              <a:rPr lang="en-US" sz="2000" dirty="0"/>
              <a:t>To illuminate the gains from trade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6A2FEF-5FE6-6343-BCFB-43BF578E068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52400"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3028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7239000" cy="1127125"/>
          </a:xfrm>
        </p:spPr>
        <p:txBody>
          <a:bodyPr/>
          <a:lstStyle/>
          <a:p>
            <a:pPr lvl="1"/>
            <a:r>
              <a:rPr lang="en-US" dirty="0"/>
              <a:t>3.  Services provided by digital means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6A2FEF-5FE6-6343-BCFB-43BF578E068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52400"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7EDDFB6-4294-AB4C-B176-CACF13357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2133600"/>
            <a:ext cx="7239000" cy="3945696"/>
          </a:xfrm>
        </p:spPr>
        <p:txBody>
          <a:bodyPr/>
          <a:lstStyle/>
          <a:p>
            <a:r>
              <a:rPr lang="en-US" dirty="0"/>
              <a:t>Examples</a:t>
            </a:r>
          </a:p>
          <a:p>
            <a:pPr lvl="1"/>
            <a:r>
              <a:rPr lang="en-US" dirty="0"/>
              <a:t>Programmers taking assignments and delivering results over internet</a:t>
            </a:r>
          </a:p>
          <a:p>
            <a:pPr lvl="1"/>
            <a:r>
              <a:rPr lang="en-US" dirty="0"/>
              <a:t>Computer service provided with remote control of a computer</a:t>
            </a:r>
          </a:p>
          <a:p>
            <a:pPr lvl="1"/>
            <a:r>
              <a:rPr lang="en-US" dirty="0"/>
              <a:t>X-Rays read remotely</a:t>
            </a:r>
          </a:p>
          <a:p>
            <a:pPr lvl="1"/>
            <a:r>
              <a:rPr lang="en-US" dirty="0"/>
              <a:t>Manufacturer that builds in facility for remote monitoring and control</a:t>
            </a:r>
          </a:p>
        </p:txBody>
      </p:sp>
    </p:spTree>
    <p:extLst>
      <p:ext uri="{BB962C8B-B14F-4D97-AF65-F5344CB8AC3E}">
        <p14:creationId xmlns:p14="http://schemas.microsoft.com/office/powerpoint/2010/main" val="37905679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7239000" cy="1127125"/>
          </a:xfrm>
        </p:spPr>
        <p:txBody>
          <a:bodyPr/>
          <a:lstStyle/>
          <a:p>
            <a:pPr lvl="1"/>
            <a:r>
              <a:rPr lang="en-US" dirty="0"/>
              <a:t>3.  Services provided by digital means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6A2FEF-5FE6-6343-BCFB-43BF578E068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52400"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7EDDFB6-4294-AB4C-B176-CACF13357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2133600"/>
            <a:ext cx="7239000" cy="2480679"/>
          </a:xfrm>
        </p:spPr>
        <p:txBody>
          <a:bodyPr/>
          <a:lstStyle/>
          <a:p>
            <a:r>
              <a:rPr lang="en-US" dirty="0"/>
              <a:t>C-A?</a:t>
            </a:r>
          </a:p>
          <a:p>
            <a:pPr lvl="1"/>
            <a:r>
              <a:rPr lang="en-US" dirty="0"/>
              <a:t>Cost of service depends on wages and other factor prices where service originates.</a:t>
            </a:r>
          </a:p>
          <a:p>
            <a:pPr lvl="1"/>
            <a:r>
              <a:rPr lang="en-US" dirty="0"/>
              <a:t>Thus does reflect C-A.</a:t>
            </a:r>
          </a:p>
        </p:txBody>
      </p:sp>
    </p:spTree>
    <p:extLst>
      <p:ext uri="{BB962C8B-B14F-4D97-AF65-F5344CB8AC3E}">
        <p14:creationId xmlns:p14="http://schemas.microsoft.com/office/powerpoint/2010/main" val="23632800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7239000" cy="1127125"/>
          </a:xfrm>
        </p:spPr>
        <p:txBody>
          <a:bodyPr/>
          <a:lstStyle/>
          <a:p>
            <a:pPr lvl="1"/>
            <a:r>
              <a:rPr lang="en-US" dirty="0"/>
              <a:t>4.  Storage and applications on the cloud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6A2FEF-5FE6-6343-BCFB-43BF578E068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52400"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B5E2BE5-707B-604D-8454-D3DB3BA2A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2133600"/>
            <a:ext cx="7239000" cy="3748719"/>
          </a:xfrm>
        </p:spPr>
        <p:txBody>
          <a:bodyPr/>
          <a:lstStyle/>
          <a:p>
            <a:r>
              <a:rPr lang="en-US" dirty="0"/>
              <a:t>Remote computing is not new</a:t>
            </a:r>
          </a:p>
          <a:p>
            <a:pPr lvl="1"/>
            <a:r>
              <a:rPr lang="en-US" dirty="0"/>
              <a:t>Bob Stern and I used a mainframe computer that we never saw</a:t>
            </a:r>
          </a:p>
          <a:p>
            <a:r>
              <a:rPr lang="en-US" dirty="0"/>
              <a:t>But now clusters of servers hold</a:t>
            </a:r>
          </a:p>
          <a:p>
            <a:pPr lvl="1"/>
            <a:r>
              <a:rPr lang="en-US" dirty="0"/>
              <a:t>Data that can be processed remotely</a:t>
            </a:r>
          </a:p>
          <a:p>
            <a:pPr lvl="1"/>
            <a:r>
              <a:rPr lang="en-US" dirty="0"/>
              <a:t>Programs that can be run remotely</a:t>
            </a:r>
          </a:p>
          <a:p>
            <a:r>
              <a:rPr lang="en-US" dirty="0"/>
              <a:t>Called “the cloud”</a:t>
            </a:r>
          </a:p>
        </p:txBody>
      </p:sp>
    </p:spTree>
    <p:extLst>
      <p:ext uri="{BB962C8B-B14F-4D97-AF65-F5344CB8AC3E}">
        <p14:creationId xmlns:p14="http://schemas.microsoft.com/office/powerpoint/2010/main" val="27970818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8A7A11-313A-BC46-8E15-C6E1CE517C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CB1700-AB8F-094B-8336-737033A67B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3182"/>
            <a:ext cx="9144000" cy="6511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7189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7239000" cy="1127125"/>
          </a:xfrm>
        </p:spPr>
        <p:txBody>
          <a:bodyPr/>
          <a:lstStyle/>
          <a:p>
            <a:pPr lvl="1"/>
            <a:r>
              <a:rPr lang="en-US" dirty="0"/>
              <a:t>4.  Storage and applications on the cloud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6A2FEF-5FE6-6343-BCFB-43BF578E068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52400"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B5E2BE5-707B-604D-8454-D3DB3BA2A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2133600"/>
            <a:ext cx="7239000" cy="4204228"/>
          </a:xfrm>
        </p:spPr>
        <p:txBody>
          <a:bodyPr/>
          <a:lstStyle/>
          <a:p>
            <a:r>
              <a:rPr lang="en-US" b="1" dirty="0"/>
              <a:t>Top Cloud Companies 2019:</a:t>
            </a:r>
            <a:endParaRPr lang="en-US" dirty="0"/>
          </a:p>
          <a:p>
            <a:pPr lvl="1"/>
            <a:r>
              <a:rPr lang="en-US" dirty="0"/>
              <a:t>Alibaba.</a:t>
            </a:r>
          </a:p>
          <a:p>
            <a:pPr lvl="1"/>
            <a:r>
              <a:rPr lang="en-US" dirty="0"/>
              <a:t>Amazon Web Services.</a:t>
            </a:r>
          </a:p>
          <a:p>
            <a:pPr lvl="1"/>
            <a:r>
              <a:rPr lang="en-US" dirty="0"/>
              <a:t>Google Cloud Platform.</a:t>
            </a:r>
          </a:p>
          <a:p>
            <a:pPr lvl="1"/>
            <a:r>
              <a:rPr lang="en-US" dirty="0"/>
              <a:t>IBM Cloud.</a:t>
            </a:r>
          </a:p>
          <a:p>
            <a:pPr lvl="1"/>
            <a:r>
              <a:rPr lang="en-US" dirty="0"/>
              <a:t>Microsoft Azure.</a:t>
            </a:r>
          </a:p>
          <a:p>
            <a:pPr lvl="1"/>
            <a:r>
              <a:rPr lang="en-US" dirty="0"/>
              <a:t>Oracle Cloud.</a:t>
            </a:r>
          </a:p>
          <a:p>
            <a:pPr lvl="1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28B836-CB32-004F-9FB3-908092300977}"/>
              </a:ext>
            </a:extLst>
          </p:cNvPr>
          <p:cNvSpPr txBox="1"/>
          <p:nvPr/>
        </p:nvSpPr>
        <p:spPr>
          <a:xfrm>
            <a:off x="1651379" y="6346209"/>
            <a:ext cx="2292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 </a:t>
            </a:r>
            <a:r>
              <a:rPr lang="en-US" dirty="0" err="1"/>
              <a:t>Datamation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4573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8A7A11-313A-BC46-8E15-C6E1CE517C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36F994-76C2-3449-A5B3-5C758980D4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87813"/>
            <a:ext cx="9144000" cy="588237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D7491B0-A8E7-5442-A3C7-CA74ED4395E7}"/>
              </a:ext>
            </a:extLst>
          </p:cNvPr>
          <p:cNvSpPr txBox="1"/>
          <p:nvPr/>
        </p:nvSpPr>
        <p:spPr>
          <a:xfrm>
            <a:off x="1651379" y="6346209"/>
            <a:ext cx="2292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 </a:t>
            </a:r>
            <a:r>
              <a:rPr lang="en-US" dirty="0" err="1"/>
              <a:t>Datamation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3676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7239000" cy="1127125"/>
          </a:xfrm>
        </p:spPr>
        <p:txBody>
          <a:bodyPr/>
          <a:lstStyle/>
          <a:p>
            <a:pPr lvl="1"/>
            <a:r>
              <a:rPr lang="en-US" dirty="0"/>
              <a:t>4.  Storage and applications on the cloud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6A2FEF-5FE6-6343-BCFB-43BF578E068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52400"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B5E2BE5-707B-604D-8454-D3DB3BA2A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2133600"/>
            <a:ext cx="7239000" cy="2936188"/>
          </a:xfrm>
        </p:spPr>
        <p:txBody>
          <a:bodyPr/>
          <a:lstStyle/>
          <a:p>
            <a:r>
              <a:rPr lang="en-US" dirty="0"/>
              <a:t>C-A</a:t>
            </a:r>
          </a:p>
          <a:p>
            <a:pPr lvl="1"/>
            <a:r>
              <a:rPr lang="en-US" dirty="0"/>
              <a:t>Servers require</a:t>
            </a:r>
          </a:p>
          <a:p>
            <a:pPr lvl="2"/>
            <a:r>
              <a:rPr lang="en-US" dirty="0"/>
              <a:t>Human and physical capital</a:t>
            </a:r>
          </a:p>
          <a:p>
            <a:pPr lvl="2"/>
            <a:r>
              <a:rPr lang="en-US" dirty="0"/>
              <a:t>Energy for processing and cooling</a:t>
            </a:r>
          </a:p>
          <a:p>
            <a:pPr lvl="1"/>
            <a:r>
              <a:rPr lang="en-US" dirty="0"/>
              <a:t>Each can be in a different place, based on costs</a:t>
            </a:r>
          </a:p>
        </p:txBody>
      </p:sp>
    </p:spTree>
    <p:extLst>
      <p:ext uri="{BB962C8B-B14F-4D97-AF65-F5344CB8AC3E}">
        <p14:creationId xmlns:p14="http://schemas.microsoft.com/office/powerpoint/2010/main" val="39379107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7239000" cy="1127125"/>
          </a:xfrm>
        </p:spPr>
        <p:txBody>
          <a:bodyPr/>
          <a:lstStyle/>
          <a:p>
            <a:pPr lvl="1"/>
            <a:r>
              <a:rPr lang="en-US" dirty="0"/>
              <a:t>4.  Storage and applications on the cloud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6A2FEF-5FE6-6343-BCFB-43BF578E068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52400"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B5E2BE5-707B-604D-8454-D3DB3BA2A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2133600"/>
            <a:ext cx="7239000" cy="3773341"/>
          </a:xfrm>
        </p:spPr>
        <p:txBody>
          <a:bodyPr/>
          <a:lstStyle/>
          <a:p>
            <a:r>
              <a:rPr lang="en-US" dirty="0"/>
              <a:t>C-A</a:t>
            </a:r>
          </a:p>
          <a:p>
            <a:pPr lvl="1"/>
            <a:r>
              <a:rPr lang="en-US" dirty="0"/>
              <a:t>Like my case above of “cross-border services, none these places may have relatively low cost,  and thus C-A, by itself</a:t>
            </a:r>
          </a:p>
          <a:p>
            <a:pPr lvl="1"/>
            <a:r>
              <a:rPr lang="en-US" dirty="0"/>
              <a:t>Indeed, it is ambiguous and thus arbitrary which location is said to be “exporting” the cloud service.</a:t>
            </a:r>
          </a:p>
        </p:txBody>
      </p:sp>
    </p:spTree>
    <p:extLst>
      <p:ext uri="{BB962C8B-B14F-4D97-AF65-F5344CB8AC3E}">
        <p14:creationId xmlns:p14="http://schemas.microsoft.com/office/powerpoint/2010/main" val="13776298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7239000" cy="1127125"/>
          </a:xfrm>
        </p:spPr>
        <p:txBody>
          <a:bodyPr/>
          <a:lstStyle/>
          <a:p>
            <a:pPr lvl="1"/>
            <a:r>
              <a:rPr lang="en-US" dirty="0"/>
              <a:t>4.  Storage and applications on the cloud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6A2FEF-5FE6-6343-BCFB-43BF578E068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52400"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B5E2BE5-707B-604D-8454-D3DB3BA2A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2133600"/>
            <a:ext cx="7239000" cy="1532727"/>
          </a:xfrm>
        </p:spPr>
        <p:txBody>
          <a:bodyPr/>
          <a:lstStyle/>
          <a:p>
            <a:r>
              <a:rPr lang="en-US" dirty="0"/>
              <a:t>C-A</a:t>
            </a:r>
          </a:p>
          <a:p>
            <a:pPr lvl="1"/>
            <a:r>
              <a:rPr lang="en-US" dirty="0"/>
              <a:t>Costs are crucial, but C-A is not helpful for explaining this form of digital trade</a:t>
            </a:r>
          </a:p>
        </p:txBody>
      </p:sp>
    </p:spTree>
    <p:extLst>
      <p:ext uri="{BB962C8B-B14F-4D97-AF65-F5344CB8AC3E}">
        <p14:creationId xmlns:p14="http://schemas.microsoft.com/office/powerpoint/2010/main" val="14925314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7239000" cy="1127125"/>
          </a:xfrm>
        </p:spPr>
        <p:txBody>
          <a:bodyPr/>
          <a:lstStyle/>
          <a:p>
            <a:pPr lvl="1"/>
            <a:r>
              <a:rPr lang="en-US" dirty="0"/>
              <a:t>5.  Online platforms supported by advertising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6A2FEF-5FE6-6343-BCFB-43BF578E068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52400"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141829F-80B8-2444-BE68-7E681E319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2133600"/>
            <a:ext cx="3260678" cy="3982629"/>
          </a:xfrm>
        </p:spPr>
        <p:txBody>
          <a:bodyPr/>
          <a:lstStyle/>
          <a:p>
            <a:r>
              <a:rPr lang="en-US" dirty="0"/>
              <a:t>Examples</a:t>
            </a:r>
          </a:p>
          <a:p>
            <a:pPr lvl="1"/>
            <a:r>
              <a:rPr lang="en-US" dirty="0"/>
              <a:t>Facebook</a:t>
            </a:r>
          </a:p>
          <a:p>
            <a:pPr lvl="2"/>
            <a:r>
              <a:rPr lang="en-US" dirty="0"/>
              <a:t>Instagram</a:t>
            </a:r>
          </a:p>
          <a:p>
            <a:pPr lvl="2"/>
            <a:r>
              <a:rPr lang="en-US" dirty="0"/>
              <a:t>WhatsApp</a:t>
            </a:r>
          </a:p>
          <a:p>
            <a:pPr lvl="1"/>
            <a:r>
              <a:rPr lang="en-US" dirty="0"/>
              <a:t>Google</a:t>
            </a:r>
          </a:p>
          <a:p>
            <a:pPr lvl="2"/>
            <a:r>
              <a:rPr lang="en-US" dirty="0"/>
              <a:t>YouTube</a:t>
            </a:r>
          </a:p>
          <a:p>
            <a:pPr lvl="1"/>
            <a:r>
              <a:rPr lang="en-US" dirty="0"/>
              <a:t>Twitter</a:t>
            </a:r>
          </a:p>
          <a:p>
            <a:pPr lvl="1"/>
            <a:endParaRPr lang="en-US" dirty="0"/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01E50F20-E080-144B-B4F4-DA04A012499A}"/>
              </a:ext>
            </a:extLst>
          </p:cNvPr>
          <p:cNvSpPr txBox="1">
            <a:spLocks/>
          </p:cNvSpPr>
          <p:nvPr/>
        </p:nvSpPr>
        <p:spPr bwMode="auto">
          <a:xfrm>
            <a:off x="5181600" y="2057400"/>
            <a:ext cx="3654188" cy="3982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rgbClr val="002F52"/>
                </a:solidFill>
                <a:latin typeface="Palatino Linotype"/>
                <a:ea typeface="ＭＳ Ｐゴシック" charset="-128"/>
                <a:cs typeface="Palatino Linotype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rgbClr val="002F52"/>
                </a:solidFill>
                <a:latin typeface="Palatino Linotype"/>
                <a:ea typeface="ＭＳ Ｐゴシック" charset="-128"/>
                <a:cs typeface="Palatino Linotype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002F52"/>
                </a:solidFill>
                <a:latin typeface="Palatino Linotype"/>
                <a:ea typeface="ＭＳ Ｐゴシック" charset="-128"/>
                <a:cs typeface="Palatino Linotype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002F52"/>
                </a:solidFill>
                <a:latin typeface="Palatino Linotype"/>
                <a:ea typeface="ＭＳ Ｐゴシック" charset="-128"/>
                <a:cs typeface="Palatino Linotype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rgbClr val="002F52"/>
                </a:solidFill>
                <a:latin typeface="Palatino Linotype"/>
                <a:ea typeface="ＭＳ Ｐゴシック" charset="-128"/>
                <a:cs typeface="Palatino Linotype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Examples</a:t>
            </a:r>
          </a:p>
          <a:p>
            <a:pPr lvl="1"/>
            <a:r>
              <a:rPr lang="en-US" dirty="0"/>
              <a:t>WeChat</a:t>
            </a:r>
          </a:p>
          <a:p>
            <a:pPr lvl="2"/>
            <a:r>
              <a:rPr lang="en-US" dirty="0"/>
              <a:t>(WeChat)</a:t>
            </a:r>
          </a:p>
          <a:p>
            <a:pPr lvl="2"/>
            <a:r>
              <a:rPr lang="en-US" dirty="0"/>
              <a:t>(WeChat)</a:t>
            </a:r>
          </a:p>
          <a:p>
            <a:pPr lvl="1"/>
            <a:r>
              <a:rPr lang="en-US" dirty="0"/>
              <a:t>Baidu</a:t>
            </a:r>
          </a:p>
          <a:p>
            <a:pPr lvl="2"/>
            <a:r>
              <a:rPr lang="en-US" dirty="0" err="1"/>
              <a:t>Toudou</a:t>
            </a:r>
            <a:r>
              <a:rPr lang="en-US" dirty="0"/>
              <a:t> </a:t>
            </a:r>
            <a:r>
              <a:rPr lang="en-US" dirty="0" err="1"/>
              <a:t>Youku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Sina</a:t>
            </a:r>
            <a:r>
              <a:rPr lang="en-US" dirty="0"/>
              <a:t> Weibo</a:t>
            </a:r>
          </a:p>
          <a:p>
            <a:pPr lvl="1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EECACB3-C44E-614D-9E5C-A5808B88C56E}"/>
              </a:ext>
            </a:extLst>
          </p:cNvPr>
          <p:cNvSpPr txBox="1"/>
          <p:nvPr/>
        </p:nvSpPr>
        <p:spPr>
          <a:xfrm>
            <a:off x="1651379" y="6346209"/>
            <a:ext cx="2292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 Dragon Social</a:t>
            </a:r>
          </a:p>
        </p:txBody>
      </p:sp>
    </p:spTree>
    <p:extLst>
      <p:ext uri="{BB962C8B-B14F-4D97-AF65-F5344CB8AC3E}">
        <p14:creationId xmlns:p14="http://schemas.microsoft.com/office/powerpoint/2010/main" val="1293131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7239000" cy="1127125"/>
          </a:xfrm>
        </p:spPr>
        <p:txBody>
          <a:bodyPr/>
          <a:lstStyle/>
          <a:p>
            <a:r>
              <a:rPr lang="en-US" dirty="0"/>
              <a:t>The Law of Comparative Advantage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133600"/>
            <a:ext cx="7239000" cy="2948499"/>
          </a:xfrm>
        </p:spPr>
        <p:txBody>
          <a:bodyPr/>
          <a:lstStyle/>
          <a:p>
            <a:r>
              <a:rPr lang="en-US" sz="2800" dirty="0"/>
              <a:t>Statement of the first purpose, to explain trade:</a:t>
            </a:r>
          </a:p>
          <a:p>
            <a:pPr lvl="2"/>
            <a:r>
              <a:rPr lang="en-US" dirty="0"/>
              <a:t>Trade if not distorted is based on countries’ relative costs of production</a:t>
            </a:r>
          </a:p>
          <a:p>
            <a:pPr lvl="2"/>
            <a:r>
              <a:rPr lang="en-US" dirty="0"/>
              <a:t>Since costs may change with trade, best understood with autarky costs (and autarky prices)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6A2FEF-5FE6-6343-BCFB-43BF578E068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52400"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5048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7239000" cy="1127125"/>
          </a:xfrm>
        </p:spPr>
        <p:txBody>
          <a:bodyPr/>
          <a:lstStyle/>
          <a:p>
            <a:pPr lvl="1"/>
            <a:r>
              <a:rPr lang="en-US" dirty="0"/>
              <a:t>5.  Online platforms supported by advertising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6A2FEF-5FE6-6343-BCFB-43BF578E068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52400"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141829F-80B8-2444-BE68-7E681E319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2133600"/>
            <a:ext cx="7239000" cy="3822585"/>
          </a:xfrm>
        </p:spPr>
        <p:txBody>
          <a:bodyPr/>
          <a:lstStyle/>
          <a:p>
            <a:r>
              <a:rPr lang="en-US" dirty="0"/>
              <a:t>What they provide</a:t>
            </a:r>
          </a:p>
          <a:p>
            <a:pPr lvl="1"/>
            <a:r>
              <a:rPr lang="en-US" dirty="0"/>
              <a:t>Platform for entertainment and communication</a:t>
            </a:r>
          </a:p>
          <a:p>
            <a:r>
              <a:rPr lang="en-US" dirty="0"/>
              <a:t>What they produce</a:t>
            </a:r>
          </a:p>
          <a:p>
            <a:pPr lvl="1"/>
            <a:r>
              <a:rPr lang="en-US" dirty="0"/>
              <a:t>Their users’ attention</a:t>
            </a:r>
          </a:p>
          <a:p>
            <a:r>
              <a:rPr lang="en-US" dirty="0"/>
              <a:t>What they sell</a:t>
            </a:r>
          </a:p>
          <a:p>
            <a:pPr lvl="1"/>
            <a:r>
              <a:rPr lang="en-US" dirty="0"/>
              <a:t>Advertising</a:t>
            </a:r>
          </a:p>
        </p:txBody>
      </p:sp>
    </p:spTree>
    <p:extLst>
      <p:ext uri="{BB962C8B-B14F-4D97-AF65-F5344CB8AC3E}">
        <p14:creationId xmlns:p14="http://schemas.microsoft.com/office/powerpoint/2010/main" val="23717451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7239000" cy="1127125"/>
          </a:xfrm>
        </p:spPr>
        <p:txBody>
          <a:bodyPr/>
          <a:lstStyle/>
          <a:p>
            <a:pPr lvl="1"/>
            <a:r>
              <a:rPr lang="en-US" dirty="0"/>
              <a:t>5.  Online platforms supported by advertising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6A2FEF-5FE6-6343-BCFB-43BF578E068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52400"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141829F-80B8-2444-BE68-7E681E319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2133600"/>
            <a:ext cx="7239000" cy="4105739"/>
          </a:xfrm>
        </p:spPr>
        <p:txBody>
          <a:bodyPr/>
          <a:lstStyle/>
          <a:p>
            <a:r>
              <a:rPr lang="en-US" dirty="0"/>
              <a:t>Is this trade?</a:t>
            </a:r>
          </a:p>
          <a:p>
            <a:pPr lvl="1"/>
            <a:r>
              <a:rPr lang="en-US" dirty="0"/>
              <a:t>Yes, if provider and advertiser are in different countries</a:t>
            </a:r>
          </a:p>
          <a:p>
            <a:r>
              <a:rPr lang="en-US" dirty="0"/>
              <a:t>C-A?</a:t>
            </a:r>
          </a:p>
          <a:p>
            <a:pPr lvl="1"/>
            <a:r>
              <a:rPr lang="en-US" dirty="0"/>
              <a:t>Costs of providers are conventional:  human and physical capital</a:t>
            </a:r>
          </a:p>
          <a:p>
            <a:pPr lvl="1"/>
            <a:r>
              <a:rPr lang="en-US" dirty="0"/>
              <a:t>But also networks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0280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7239000" cy="1127125"/>
          </a:xfrm>
        </p:spPr>
        <p:txBody>
          <a:bodyPr/>
          <a:lstStyle/>
          <a:p>
            <a:pPr lvl="1"/>
            <a:r>
              <a:rPr lang="en-US" dirty="0"/>
              <a:t>5.  Online platforms supported by advertising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6A2FEF-5FE6-6343-BCFB-43BF578E068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52400"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141829F-80B8-2444-BE68-7E681E319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2149019"/>
            <a:ext cx="7239000" cy="4708981"/>
          </a:xfrm>
        </p:spPr>
        <p:txBody>
          <a:bodyPr/>
          <a:lstStyle/>
          <a:p>
            <a:r>
              <a:rPr lang="en-US" dirty="0"/>
              <a:t>C-A?</a:t>
            </a:r>
          </a:p>
          <a:p>
            <a:pPr lvl="1"/>
            <a:r>
              <a:rPr lang="en-US" dirty="0"/>
              <a:t>Success depends also on “network effects”</a:t>
            </a:r>
          </a:p>
          <a:p>
            <a:pPr lvl="2"/>
            <a:r>
              <a:rPr lang="en-US" dirty="0"/>
              <a:t>A successful provider may have higher costs than others, if their history captured the network first</a:t>
            </a:r>
          </a:p>
          <a:p>
            <a:pPr lvl="2"/>
            <a:r>
              <a:rPr lang="en-US" dirty="0"/>
              <a:t>Network success may depend on market size</a:t>
            </a:r>
          </a:p>
          <a:p>
            <a:pPr lvl="3"/>
            <a:r>
              <a:rPr lang="en-US" dirty="0"/>
              <a:t>Hence advantages for US and China</a:t>
            </a:r>
          </a:p>
          <a:p>
            <a:pPr lvl="3"/>
            <a:r>
              <a:rPr lang="en-US" dirty="0"/>
              <a:t>Not S Korea, Finland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8264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7239000" cy="1127125"/>
          </a:xfrm>
        </p:spPr>
        <p:txBody>
          <a:bodyPr/>
          <a:lstStyle/>
          <a:p>
            <a:pPr lvl="1"/>
            <a:r>
              <a:rPr lang="en-US" dirty="0"/>
              <a:t>5.  Online platforms supported by advertising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6A2FEF-5FE6-6343-BCFB-43BF578E068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52400"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141829F-80B8-2444-BE68-7E681E319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2133600"/>
            <a:ext cx="7239000" cy="2850011"/>
          </a:xfrm>
        </p:spPr>
        <p:txBody>
          <a:bodyPr/>
          <a:lstStyle/>
          <a:p>
            <a:r>
              <a:rPr lang="en-US" dirty="0"/>
              <a:t>C-A?</a:t>
            </a:r>
          </a:p>
          <a:p>
            <a:pPr lvl="1"/>
            <a:r>
              <a:rPr lang="en-US" dirty="0"/>
              <a:t>Given the network, profit might be increased by move to where costs are lower</a:t>
            </a:r>
          </a:p>
          <a:p>
            <a:pPr lvl="2"/>
            <a:r>
              <a:rPr lang="en-US" dirty="0"/>
              <a:t>But this need not be in one place</a:t>
            </a:r>
          </a:p>
          <a:p>
            <a:pPr lvl="2"/>
            <a:r>
              <a:rPr lang="en-US" dirty="0"/>
              <a:t>Same problem as for the cloud</a:t>
            </a:r>
          </a:p>
        </p:txBody>
      </p:sp>
    </p:spTree>
    <p:extLst>
      <p:ext uri="{BB962C8B-B14F-4D97-AF65-F5344CB8AC3E}">
        <p14:creationId xmlns:p14="http://schemas.microsoft.com/office/powerpoint/2010/main" val="5615056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7239000" cy="1127125"/>
          </a:xfrm>
        </p:spPr>
        <p:txBody>
          <a:bodyPr/>
          <a:lstStyle/>
          <a:p>
            <a:pPr lvl="1"/>
            <a:r>
              <a:rPr lang="en-US" dirty="0"/>
              <a:t>Conclusion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6A2FEF-5FE6-6343-BCFB-43BF578E068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52400"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141829F-80B8-2444-BE68-7E681E319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2133600"/>
            <a:ext cx="7239000" cy="4351961"/>
          </a:xfrm>
        </p:spPr>
        <p:txBody>
          <a:bodyPr/>
          <a:lstStyle/>
          <a:p>
            <a:r>
              <a:rPr lang="en-US" dirty="0"/>
              <a:t>Is comparative advantage useful for explaining digital trade?</a:t>
            </a:r>
          </a:p>
          <a:p>
            <a:pPr lvl="1"/>
            <a:r>
              <a:rPr lang="en-US" dirty="0"/>
              <a:t>Yes for some, but not for others</a:t>
            </a:r>
          </a:p>
          <a:p>
            <a:pPr lvl="1"/>
            <a:r>
              <a:rPr lang="en-US" dirty="0"/>
              <a:t>Cloud services may harness costs from more than one country, in each of which autarky costs might be high</a:t>
            </a:r>
          </a:p>
          <a:p>
            <a:pPr lvl="1"/>
            <a:r>
              <a:rPr lang="en-US" dirty="0"/>
              <a:t>Platforms depend on network effects that depend more on country size than costs</a:t>
            </a:r>
          </a:p>
        </p:txBody>
      </p:sp>
    </p:spTree>
    <p:extLst>
      <p:ext uri="{BB962C8B-B14F-4D97-AF65-F5344CB8AC3E}">
        <p14:creationId xmlns:p14="http://schemas.microsoft.com/office/powerpoint/2010/main" val="19416515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8A7A11-313A-BC46-8E15-C6E1CE517C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A519297-17B4-D745-B030-C37DFBDFA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6600" y="2057400"/>
            <a:ext cx="3505200" cy="2286000"/>
          </a:xfrm>
        </p:spPr>
        <p:txBody>
          <a:bodyPr/>
          <a:lstStyle/>
          <a:p>
            <a:r>
              <a:rPr lang="en-US" sz="4500" dirty="0"/>
              <a:t>Thank you.</a:t>
            </a:r>
            <a:br>
              <a:rPr lang="en-US" sz="4500" dirty="0"/>
            </a:br>
            <a:br>
              <a:rPr lang="en-US" sz="4500" dirty="0"/>
            </a:br>
            <a:r>
              <a:rPr lang="en-US" sz="45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671535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7239000" cy="1127125"/>
          </a:xfrm>
        </p:spPr>
        <p:txBody>
          <a:bodyPr/>
          <a:lstStyle/>
          <a:p>
            <a:r>
              <a:rPr lang="en-US" dirty="0"/>
              <a:t>The Law of Comparative Advantage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133600"/>
            <a:ext cx="7239000" cy="3182410"/>
          </a:xfrm>
        </p:spPr>
        <p:txBody>
          <a:bodyPr/>
          <a:lstStyle/>
          <a:p>
            <a:r>
              <a:rPr lang="en-US" sz="2800" dirty="0"/>
              <a:t>Theoretical developments</a:t>
            </a:r>
          </a:p>
          <a:p>
            <a:pPr lvl="1"/>
            <a:r>
              <a:rPr lang="en-US" sz="2400" dirty="0"/>
              <a:t>First explained with just two goods, two countries, and only one factor, labor</a:t>
            </a:r>
          </a:p>
          <a:p>
            <a:pPr lvl="1"/>
            <a:r>
              <a:rPr lang="en-US" sz="2400" dirty="0"/>
              <a:t>Extended to more of each, though with limitations</a:t>
            </a:r>
          </a:p>
          <a:p>
            <a:pPr lvl="2"/>
            <a:r>
              <a:rPr lang="en-US" sz="2000" dirty="0"/>
              <a:t>Chain of comparative advantage</a:t>
            </a:r>
          </a:p>
          <a:p>
            <a:pPr lvl="2"/>
            <a:r>
              <a:rPr lang="en-US" sz="2000" dirty="0"/>
              <a:t>Heckscher-Ohlin model</a:t>
            </a:r>
          </a:p>
          <a:p>
            <a:pPr lvl="1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6A2FEF-5FE6-6343-BCFB-43BF578E068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52400"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65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7239000" cy="1127125"/>
          </a:xfrm>
        </p:spPr>
        <p:txBody>
          <a:bodyPr/>
          <a:lstStyle/>
          <a:p>
            <a:r>
              <a:rPr lang="en-US" dirty="0"/>
              <a:t>The Law of Comparative Advantage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133600"/>
            <a:ext cx="7239000" cy="4684359"/>
          </a:xfrm>
        </p:spPr>
        <p:txBody>
          <a:bodyPr/>
          <a:lstStyle/>
          <a:p>
            <a:r>
              <a:rPr lang="en-US" sz="2800" dirty="0"/>
              <a:t>Theoretical developments</a:t>
            </a:r>
          </a:p>
          <a:p>
            <a:pPr lvl="1"/>
            <a:r>
              <a:rPr lang="en-US" sz="2400" dirty="0"/>
              <a:t>Generality of C-A</a:t>
            </a:r>
          </a:p>
          <a:p>
            <a:pPr lvl="2"/>
            <a:r>
              <a:rPr lang="en-US" sz="2000" dirty="0"/>
              <a:t>In general predictions for every pair of goods/countries not possible</a:t>
            </a:r>
          </a:p>
          <a:p>
            <a:pPr lvl="2"/>
            <a:r>
              <a:rPr lang="en-US" sz="2000" dirty="0"/>
              <a:t>But C-A does hold on average across goods and countries, as </a:t>
            </a:r>
            <a:r>
              <a:rPr lang="en-US" sz="2000" u="sng" dirty="0"/>
              <a:t>correlation</a:t>
            </a:r>
          </a:p>
          <a:p>
            <a:pPr lvl="3"/>
            <a:r>
              <a:rPr lang="en-US" sz="1800" dirty="0"/>
              <a:t>By Dixit and Norman (1980)</a:t>
            </a:r>
          </a:p>
          <a:p>
            <a:pPr lvl="3"/>
            <a:r>
              <a:rPr lang="en-US" sz="1800" dirty="0"/>
              <a:t>By Deardorff (1980)</a:t>
            </a:r>
          </a:p>
          <a:p>
            <a:pPr lvl="2"/>
            <a:r>
              <a:rPr lang="en-US" sz="2200" dirty="0"/>
              <a:t>This was shown to hold for </a:t>
            </a:r>
          </a:p>
          <a:p>
            <a:pPr lvl="3"/>
            <a:r>
              <a:rPr lang="en-US" sz="1800" dirty="0"/>
              <a:t>Arbitrary numbers of goods, factors, and countries</a:t>
            </a:r>
          </a:p>
          <a:p>
            <a:pPr lvl="3"/>
            <a:r>
              <a:rPr lang="en-US" sz="1800" dirty="0"/>
              <a:t>Intermediate inputs</a:t>
            </a:r>
          </a:p>
          <a:p>
            <a:pPr lvl="3"/>
            <a:r>
              <a:rPr lang="en-US" sz="1800" dirty="0"/>
              <a:t>Trade costs</a:t>
            </a:r>
          </a:p>
          <a:p>
            <a:pPr lvl="1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6A2FEF-5FE6-6343-BCFB-43BF578E068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52400"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49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7239000" cy="1127125"/>
          </a:xfrm>
        </p:spPr>
        <p:txBody>
          <a:bodyPr/>
          <a:lstStyle/>
          <a:p>
            <a:r>
              <a:rPr lang="en-US" dirty="0"/>
              <a:t>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133600"/>
            <a:ext cx="7239000" cy="2813078"/>
          </a:xfrm>
        </p:spPr>
        <p:txBody>
          <a:bodyPr/>
          <a:lstStyle/>
          <a:p>
            <a:r>
              <a:rPr lang="en-US" sz="2800" dirty="0"/>
              <a:t>Services</a:t>
            </a:r>
          </a:p>
          <a:p>
            <a:pPr lvl="1"/>
            <a:r>
              <a:rPr lang="en-US" sz="2400" dirty="0"/>
              <a:t>Not initially regarded as trade</a:t>
            </a:r>
          </a:p>
          <a:p>
            <a:pPr lvl="2"/>
            <a:r>
              <a:rPr lang="en-US" sz="2000" dirty="0"/>
              <a:t>Changed by Harry Freeman</a:t>
            </a:r>
          </a:p>
          <a:p>
            <a:pPr lvl="1"/>
            <a:r>
              <a:rPr lang="en-US" sz="2400" dirty="0"/>
              <a:t>Deardorff (1985)</a:t>
            </a:r>
          </a:p>
          <a:p>
            <a:pPr lvl="2"/>
            <a:r>
              <a:rPr lang="en-US" sz="2000" dirty="0"/>
              <a:t>Prompted by my mentor and co-author Bob Stern</a:t>
            </a:r>
          </a:p>
          <a:p>
            <a:pPr lvl="2"/>
            <a:r>
              <a:rPr lang="en-US" sz="2000" dirty="0"/>
              <a:t>Asked whether C-A applies to services trade</a:t>
            </a:r>
          </a:p>
          <a:p>
            <a:pPr marL="1371600" lvl="2" indent="-457200">
              <a:buFont typeface="+mj-lt"/>
              <a:buAutoNum type="arabicPeriod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6A2FEF-5FE6-6343-BCFB-43BF578E068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52400"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069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7239000" cy="1127125"/>
          </a:xfrm>
        </p:spPr>
        <p:txBody>
          <a:bodyPr/>
          <a:lstStyle/>
          <a:p>
            <a:r>
              <a:rPr lang="en-US" dirty="0"/>
              <a:t>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133600"/>
            <a:ext cx="7239000" cy="4228850"/>
          </a:xfrm>
        </p:spPr>
        <p:txBody>
          <a:bodyPr/>
          <a:lstStyle/>
          <a:p>
            <a:r>
              <a:rPr lang="en-US" sz="2800" dirty="0"/>
              <a:t>Services</a:t>
            </a:r>
          </a:p>
          <a:p>
            <a:pPr lvl="1"/>
            <a:r>
              <a:rPr lang="en-US" sz="2400" dirty="0"/>
              <a:t>Modes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2000" dirty="0"/>
              <a:t>Cross-border supply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2000" dirty="0"/>
              <a:t>Consumer movement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2000" dirty="0"/>
              <a:t>Producer presence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2000" dirty="0"/>
              <a:t>Movement of natural persons</a:t>
            </a:r>
          </a:p>
          <a:p>
            <a:pPr lvl="1"/>
            <a:r>
              <a:rPr lang="en-US" sz="2400" dirty="0"/>
              <a:t>I also considered “trade services”</a:t>
            </a:r>
            <a:endParaRPr lang="en-US" sz="2000" dirty="0"/>
          </a:p>
          <a:p>
            <a:pPr lvl="2"/>
            <a:r>
              <a:rPr lang="en-US" sz="2000" dirty="0"/>
              <a:t>Services such as transport that are complementary to trade</a:t>
            </a:r>
          </a:p>
          <a:p>
            <a:pPr lvl="2"/>
            <a:r>
              <a:rPr lang="en-US" sz="2000" dirty="0"/>
              <a:t>Their providers do follow C-A</a:t>
            </a:r>
          </a:p>
          <a:p>
            <a:pPr marL="1371600" lvl="2" indent="-457200">
              <a:buFont typeface="+mj-lt"/>
              <a:buAutoNum type="arabicPeriod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6A2FEF-5FE6-6343-BCFB-43BF578E068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52400"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305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7239000" cy="1127125"/>
          </a:xfrm>
        </p:spPr>
        <p:txBody>
          <a:bodyPr/>
          <a:lstStyle/>
          <a:p>
            <a:r>
              <a:rPr lang="en-US" dirty="0"/>
              <a:t>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133600"/>
            <a:ext cx="7239000" cy="2665345"/>
          </a:xfrm>
        </p:spPr>
        <p:txBody>
          <a:bodyPr/>
          <a:lstStyle/>
          <a:p>
            <a:r>
              <a:rPr lang="en-US" sz="2800" dirty="0"/>
              <a:t>Cross-border supply of services</a:t>
            </a:r>
          </a:p>
          <a:p>
            <a:pPr lvl="1"/>
            <a:r>
              <a:rPr lang="en-US" sz="2400" dirty="0"/>
              <a:t>This poses a problem for C-A</a:t>
            </a:r>
          </a:p>
          <a:p>
            <a:pPr lvl="1"/>
            <a:r>
              <a:rPr lang="en-US" sz="2400" dirty="0"/>
              <a:t>Uses factors from both countries</a:t>
            </a:r>
          </a:p>
          <a:p>
            <a:pPr lvl="1"/>
            <a:r>
              <a:rPr lang="en-US" sz="2400" dirty="0"/>
              <a:t>Autarky prices may show high costs in both, but low when combined</a:t>
            </a:r>
          </a:p>
          <a:p>
            <a:pPr lvl="1"/>
            <a:r>
              <a:rPr lang="en-US" sz="2400" dirty="0"/>
              <a:t>So autarky prices mislead for trade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6A2FEF-5FE6-6343-BCFB-43BF578E068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52400"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900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7239000" cy="1127125"/>
          </a:xfrm>
        </p:spPr>
        <p:txBody>
          <a:bodyPr/>
          <a:lstStyle/>
          <a:p>
            <a:r>
              <a:rPr lang="en-US" dirty="0"/>
              <a:t>Digital Trade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133600"/>
            <a:ext cx="7239000" cy="4487382"/>
          </a:xfrm>
        </p:spPr>
        <p:txBody>
          <a:bodyPr/>
          <a:lstStyle/>
          <a:p>
            <a:r>
              <a:rPr lang="en-US" sz="2400" dirty="0"/>
              <a:t>This brings me to the question of the latest form of trade:  Digital Trade</a:t>
            </a:r>
          </a:p>
          <a:p>
            <a:r>
              <a:rPr lang="en-US" sz="2400" dirty="0"/>
              <a:t>I was asked by Simon </a:t>
            </a:r>
            <a:r>
              <a:rPr lang="en-US" sz="2400" dirty="0" err="1"/>
              <a:t>Evenett</a:t>
            </a:r>
            <a:r>
              <a:rPr lang="en-US" sz="2400" dirty="0"/>
              <a:t> to address this as I had for services:  Does the Law of Comparative Advantage hold for digital trade?</a:t>
            </a:r>
          </a:p>
          <a:p>
            <a:r>
              <a:rPr lang="en-US" sz="2400" dirty="0"/>
              <a:t>Here (and in Deardorff (2017)) I talk through this question for five forms of digital trade that I’ve been able to think of.</a:t>
            </a:r>
          </a:p>
          <a:p>
            <a:pPr lvl="1"/>
            <a:r>
              <a:rPr lang="en-US" sz="2000" dirty="0"/>
              <a:t>“Comparative Advantage in Digital Trade,” in Simon </a:t>
            </a:r>
            <a:r>
              <a:rPr lang="en-US" sz="2000" dirty="0" err="1"/>
              <a:t>Evenett</a:t>
            </a:r>
            <a:r>
              <a:rPr lang="en-US" sz="2000" dirty="0"/>
              <a:t>, ed., </a:t>
            </a:r>
            <a:r>
              <a:rPr lang="en-US" sz="2000" i="1" dirty="0"/>
              <a:t>Cloth for Wine? The Relevance of Ricardo’s Comparative Advantage in the 21st Century</a:t>
            </a:r>
            <a:r>
              <a:rPr lang="en-US" sz="2000" dirty="0"/>
              <a:t> CEPR Press, Center for Economic Policy Research, 2017, pp. 35-44.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6A2FEF-5FE6-6343-BCFB-43BF578E068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52400"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592290"/>
      </p:ext>
    </p:extLst>
  </p:cSld>
  <p:clrMapOvr>
    <a:masterClrMapping/>
  </p:clrMapOvr>
</p:sld>
</file>

<file path=ppt/theme/theme1.xml><?xml version="1.0" encoding="utf-8"?>
<a:theme xmlns:a="http://schemas.openxmlformats.org/drawingml/2006/main" name="ford-school-ppt-template_11-12_ligh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ford-school-ppt-template_11-12_light.pot</Template>
  <TotalTime>78948</TotalTime>
  <Words>1521</Words>
  <Application>Microsoft Macintosh PowerPoint</Application>
  <PresentationFormat>On-screen Show (4:3)</PresentationFormat>
  <Paragraphs>260</Paragraphs>
  <Slides>35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ＭＳ Ｐゴシック</vt:lpstr>
      <vt:lpstr>Arial</vt:lpstr>
      <vt:lpstr>Calibri</vt:lpstr>
      <vt:lpstr>Palatino Linotype</vt:lpstr>
      <vt:lpstr>ford-school-ppt-template_11-12_light</vt:lpstr>
      <vt:lpstr>Comparative Advantage  and Digital Trade</vt:lpstr>
      <vt:lpstr>The Law of Comparative Advantage</vt:lpstr>
      <vt:lpstr>The Law of Comparative Advantage</vt:lpstr>
      <vt:lpstr>The Law of Comparative Advantage</vt:lpstr>
      <vt:lpstr>The Law of Comparative Advantage</vt:lpstr>
      <vt:lpstr>Services</vt:lpstr>
      <vt:lpstr>Services</vt:lpstr>
      <vt:lpstr>Services</vt:lpstr>
      <vt:lpstr>Digital Trade</vt:lpstr>
      <vt:lpstr>Outline</vt:lpstr>
      <vt:lpstr>Digital Trade</vt:lpstr>
      <vt:lpstr>Digital Trade</vt:lpstr>
      <vt:lpstr>PowerPoint Presentation</vt:lpstr>
      <vt:lpstr>Digital Trade</vt:lpstr>
      <vt:lpstr>Digital Trade</vt:lpstr>
      <vt:lpstr>1.  Physical Products</vt:lpstr>
      <vt:lpstr>2.  Digital products transmitted digitally</vt:lpstr>
      <vt:lpstr>2.  Digital products transmitted digitally</vt:lpstr>
      <vt:lpstr>2.  Digital products transmitted digitally</vt:lpstr>
      <vt:lpstr>3.  Services provided by digital means</vt:lpstr>
      <vt:lpstr>3.  Services provided by digital means</vt:lpstr>
      <vt:lpstr>4.  Storage and applications on the cloud</vt:lpstr>
      <vt:lpstr>PowerPoint Presentation</vt:lpstr>
      <vt:lpstr>4.  Storage and applications on the cloud</vt:lpstr>
      <vt:lpstr>PowerPoint Presentation</vt:lpstr>
      <vt:lpstr>4.  Storage and applications on the cloud</vt:lpstr>
      <vt:lpstr>4.  Storage and applications on the cloud</vt:lpstr>
      <vt:lpstr>4.  Storage and applications on the cloud</vt:lpstr>
      <vt:lpstr>5.  Online platforms supported by advertising</vt:lpstr>
      <vt:lpstr>5.  Online platforms supported by advertising</vt:lpstr>
      <vt:lpstr>5.  Online platforms supported by advertising</vt:lpstr>
      <vt:lpstr>5.  Online platforms supported by advertising</vt:lpstr>
      <vt:lpstr>5.  Online platforms supported by advertising</vt:lpstr>
      <vt:lpstr>Conclusion</vt:lpstr>
      <vt:lpstr>Thank you.  Questions?</vt:lpstr>
    </vt:vector>
  </TitlesOfParts>
  <Company>University of Michigan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Rue the ROOs</dc:title>
  <dc:creator>Alan Deardorff</dc:creator>
  <cp:lastModifiedBy>Microsoft Office User</cp:lastModifiedBy>
  <cp:revision>262</cp:revision>
  <dcterms:created xsi:type="dcterms:W3CDTF">2011-07-06T15:52:55Z</dcterms:created>
  <dcterms:modified xsi:type="dcterms:W3CDTF">2019-05-16T21:02:55Z</dcterms:modified>
</cp:coreProperties>
</file>